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58" r:id="rId4"/>
    <p:sldId id="260" r:id="rId5"/>
    <p:sldId id="259" r:id="rId6"/>
  </p:sldIdLst>
  <p:sldSz cx="18288000" cy="10287000"/>
  <p:notesSz cx="6858000" cy="9144000"/>
  <p:embeddedFontLst>
    <p:embeddedFont>
      <p:font typeface="Malgun Gothic" panose="020B0503020000020004" pitchFamily="34" charset="-127"/>
      <p:regular r:id="rId8"/>
      <p:bold r:id="rId9"/>
    </p:embeddedFont>
    <p:embeddedFont>
      <p:font typeface="Malgun Gothic" panose="020B0503020000020004" pitchFamily="34" charset="-127"/>
      <p:regular r:id="rId8"/>
      <p:bold r:id="rId9"/>
    </p:embeddedFont>
    <p:embeddedFont>
      <p:font typeface="Arimo Bold" panose="020B0604020202020204" charset="0"/>
      <p:regular r:id="rId10"/>
    </p:embeddedFont>
    <p:embeddedFont>
      <p:font typeface="Calibri (MS) Bold" panose="020B0604020202020204" charset="0"/>
      <p:regular r:id="rId11"/>
    </p:embeddedFont>
    <p:embeddedFont>
      <p:font typeface="Helvetica" panose="020B0604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380"/>
    <a:srgbClr val="23396A"/>
    <a:srgbClr val="1A202C"/>
    <a:srgbClr val="FFFFFF"/>
    <a:srgbClr val="1B2A46"/>
    <a:srgbClr val="080F1C"/>
    <a:srgbClr val="596F98"/>
    <a:srgbClr val="10101A"/>
    <a:srgbClr val="0A0A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5BB66-A997-DCB9-CD26-127A81FB8942}" v="88" dt="2025-07-10T11:52:51.101"/>
    <p1510:client id="{A1580737-7460-1CF3-BA03-72BF2D5A55C8}" v="1428" dt="2025-07-10T13:50:22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925199-2FD0-4991-A736-DB2D05DBF5B7}"/>
              </a:ext>
            </a:extLst>
          </p:cNvPr>
          <p:cNvSpPr txBox="1"/>
          <p:nvPr/>
        </p:nvSpPr>
        <p:spPr>
          <a:xfrm>
            <a:off x="7094413" y="7407710"/>
            <a:ext cx="281825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err="1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조장</a:t>
            </a:r>
            <a:r>
              <a:rPr lang="en-US" altLang="ko-KR" sz="3200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 | </a:t>
            </a:r>
            <a:r>
              <a:rPr lang="en-US" altLang="ko-KR" sz="3200" err="1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손보금</a:t>
            </a:r>
            <a:endParaRPr lang="en-US" altLang="ko-KR" sz="3200" dirty="0" err="1">
              <a:solidFill>
                <a:schemeClr val="bg1"/>
              </a:solidFill>
              <a:latin typeface="Malgun Gothic"/>
              <a:ea typeface="맑은 고딕"/>
              <a:cs typeface="Calibri"/>
            </a:endParaRPr>
          </a:p>
          <a:p>
            <a:r>
              <a:rPr lang="en-US" altLang="ko-KR" sz="3200" dirty="0" err="1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조원</a:t>
            </a:r>
            <a:r>
              <a:rPr lang="en-US" altLang="ko-KR" sz="3200" dirty="0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 | </a:t>
            </a:r>
            <a:r>
              <a:rPr lang="en-US" altLang="ko-KR" sz="3200" dirty="0" err="1">
                <a:solidFill>
                  <a:schemeClr val="bg1"/>
                </a:solidFill>
                <a:latin typeface="Malgun Gothic"/>
                <a:ea typeface="맑은 고딕"/>
                <a:cs typeface="Calibri"/>
              </a:rPr>
              <a:t>정재민</a:t>
            </a:r>
          </a:p>
          <a:p>
            <a:r>
              <a:rPr lang="en-US" sz="3200" dirty="0" err="1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조원</a:t>
            </a:r>
            <a:r>
              <a:rPr lang="en-US" sz="3200" dirty="0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 | </a:t>
            </a:r>
            <a:r>
              <a:rPr lang="ko-KR" altLang="en-US" sz="3200" dirty="0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심예진</a:t>
            </a:r>
          </a:p>
          <a:p>
            <a:r>
              <a:rPr lang="en-US" sz="3200" dirty="0" err="1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조원</a:t>
            </a:r>
            <a:r>
              <a:rPr lang="en-US" sz="3200" dirty="0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 | </a:t>
            </a:r>
            <a:r>
              <a:rPr lang="ko-KR" altLang="en-US" sz="3200" dirty="0">
                <a:solidFill>
                  <a:schemeClr val="bg1"/>
                </a:solidFill>
                <a:latin typeface="Malgun Gothic"/>
                <a:ea typeface="Calibri"/>
                <a:cs typeface="Calibri"/>
              </a:rPr>
              <a:t>정지원</a:t>
            </a:r>
            <a:endParaRPr lang="en-US" altLang="ko-KR" sz="3200" dirty="0">
              <a:solidFill>
                <a:schemeClr val="bg1"/>
              </a:solidFill>
              <a:latin typeface="Malgun Gothic"/>
              <a:ea typeface="Calibri"/>
              <a:cs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F4088B-949A-DAB3-92AC-7130E1C40E67}"/>
              </a:ext>
            </a:extLst>
          </p:cNvPr>
          <p:cNvCxnSpPr/>
          <p:nvPr/>
        </p:nvCxnSpPr>
        <p:spPr>
          <a:xfrm flipH="1">
            <a:off x="10057849" y="-814856"/>
            <a:ext cx="9382774" cy="1286195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F12318A-97C7-FA89-E877-87A8AAB556F3}"/>
              </a:ext>
            </a:extLst>
          </p:cNvPr>
          <p:cNvCxnSpPr>
            <a:cxnSpLocks/>
          </p:cNvCxnSpPr>
          <p:nvPr/>
        </p:nvCxnSpPr>
        <p:spPr>
          <a:xfrm>
            <a:off x="2824958" y="-1280030"/>
            <a:ext cx="10687783" cy="11868822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71BE4D-F2B3-6527-BDA1-507EE4CD872F}"/>
              </a:ext>
            </a:extLst>
          </p:cNvPr>
          <p:cNvCxnSpPr>
            <a:cxnSpLocks/>
          </p:cNvCxnSpPr>
          <p:nvPr/>
        </p:nvCxnSpPr>
        <p:spPr>
          <a:xfrm flipH="1">
            <a:off x="-1303864" y="2114826"/>
            <a:ext cx="19947044" cy="708600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8A899-9BDB-A662-5049-91245602584D}"/>
              </a:ext>
            </a:extLst>
          </p:cNvPr>
          <p:cNvSpPr/>
          <p:nvPr/>
        </p:nvSpPr>
        <p:spPr>
          <a:xfrm rot="12420000" flipV="1">
            <a:off x="7716555" y="4772450"/>
            <a:ext cx="2139804" cy="1987336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7B7A64-4C35-D148-D1C5-F952E26DEE22}"/>
              </a:ext>
            </a:extLst>
          </p:cNvPr>
          <p:cNvCxnSpPr>
            <a:cxnSpLocks/>
          </p:cNvCxnSpPr>
          <p:nvPr/>
        </p:nvCxnSpPr>
        <p:spPr>
          <a:xfrm flipH="1">
            <a:off x="5831406" y="-681948"/>
            <a:ext cx="1208996" cy="1230374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AA86C7-EC14-8B6B-7DBE-464F03CDA0E1}"/>
              </a:ext>
            </a:extLst>
          </p:cNvPr>
          <p:cNvSpPr txBox="1"/>
          <p:nvPr/>
        </p:nvSpPr>
        <p:spPr>
          <a:xfrm>
            <a:off x="6961576" y="1834889"/>
            <a:ext cx="6730408" cy="147732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0" b="1" dirty="0">
                <a:solidFill>
                  <a:schemeClr val="bg1"/>
                </a:solidFill>
                <a:ea typeface="맑은 고딕"/>
                <a:cs typeface="Calibri"/>
              </a:rPr>
              <a:t>스토리보드</a:t>
            </a:r>
            <a:r>
              <a:rPr lang="ko-KR" altLang="en-US" sz="8200" b="1" dirty="0">
                <a:solidFill>
                  <a:schemeClr val="bg1"/>
                </a:solidFill>
                <a:ea typeface="맑은 고딕"/>
                <a:cs typeface="Calibri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BECC1-E458-56B2-0DF1-AF3EAEBBB072}"/>
              </a:ext>
            </a:extLst>
          </p:cNvPr>
          <p:cNvSpPr txBox="1"/>
          <p:nvPr/>
        </p:nvSpPr>
        <p:spPr>
          <a:xfrm>
            <a:off x="5861197" y="4338374"/>
            <a:ext cx="6584211" cy="224676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Project </a:t>
            </a:r>
            <a:r>
              <a:rPr lang="ko-KR" altLang="en-US" sz="7000" dirty="0" err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Ubiquitous</a:t>
            </a:r>
            <a:endParaRPr lang="ko-KR" altLang="en-US" sz="70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80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6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rcRect l="41" t="10751" r="97" b="35103"/>
          <a:stretch>
            <a:fillRect/>
          </a:stretch>
        </p:blipFill>
        <p:spPr>
          <a:xfrm>
            <a:off x="8744485" y="2058"/>
            <a:ext cx="9535524" cy="1030333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867" y="4851"/>
            <a:ext cx="8739031" cy="10288186"/>
            <a:chOff x="0" y="0"/>
            <a:chExt cx="10568939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68939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905722" y="4603951"/>
            <a:ext cx="1994535" cy="8467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6" b="-66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2392200" y="3662411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386283" y="4392566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히스토리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85558" y="5086944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2700" b="1" spc="-225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85197" y="5822024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화면목록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85558" y="6514497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91114" y="7252836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386283" y="7997246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86646" y="8714841"/>
            <a:ext cx="251836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2700" b="1" spc="-225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995869" y="3616744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1~2P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95507" y="4346140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995507" y="5059052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95869" y="5792920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95869" y="6469387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995507" y="7217833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95869" y="7971055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995869" y="8683663"/>
            <a:ext cx="1477117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45" name="Freeform 45"/>
          <p:cNvSpPr/>
          <p:nvPr/>
        </p:nvSpPr>
        <p:spPr>
          <a:xfrm>
            <a:off x="8744485" y="2058"/>
            <a:ext cx="268410" cy="10295037"/>
          </a:xfrm>
          <a:custGeom>
            <a:avLst/>
            <a:gdLst/>
            <a:ahLst/>
            <a:cxnLst/>
            <a:rect l="l" t="t" r="r" b="b"/>
            <a:pathLst>
              <a:path w="1297800" h="2708484">
                <a:moveTo>
                  <a:pt x="0" y="0"/>
                </a:moveTo>
                <a:lnTo>
                  <a:pt x="1297800" y="0"/>
                </a:lnTo>
                <a:lnTo>
                  <a:pt x="1297800" y="2708484"/>
                </a:lnTo>
                <a:lnTo>
                  <a:pt x="0" y="2708484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39000"/>
                </a:srgbClr>
              </a:gs>
              <a:gs pos="100000">
                <a:srgbClr val="FFFFFF">
                  <a:alpha val="0"/>
                </a:srgbClr>
              </a:gs>
            </a:gsLst>
            <a:lin ang="0"/>
          </a:grad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1443229" y="535566"/>
            <a:ext cx="5201005" cy="1409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ko-KR" altLang="en-US" sz="9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347002" y="1948062"/>
            <a:ext cx="7397750" cy="273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909955" y="3867351"/>
            <a:ext cx="1994535" cy="8467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" b="-66"/>
            </a:stretch>
          </a:blipFill>
        </p:spPr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906810" y="6046326"/>
            <a:ext cx="1994535" cy="8467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6" b="-66"/>
              </a:stretch>
            </a:blipFill>
          </p:spPr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905652" y="5315117"/>
            <a:ext cx="1994535" cy="8467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" b="-66"/>
            </a:stretch>
          </a:blipFill>
        </p:spPr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906809" y="7475075"/>
            <a:ext cx="1994535" cy="8467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6" b="-66"/>
              </a:stretch>
            </a:blipFill>
          </p:spPr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905651" y="6738475"/>
            <a:ext cx="1994535" cy="8467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" b="-66"/>
            </a:stretch>
          </a:blipFill>
        </p:spPr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912200" y="8224494"/>
            <a:ext cx="1994535" cy="8467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6" b="-66"/>
              </a:stretch>
            </a:blipFill>
          </p:spPr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906808" y="8941564"/>
            <a:ext cx="1994535" cy="8467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6" b="-6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19516-CFD2-3B08-5F0C-3E9B836A10D6}"/>
              </a:ext>
            </a:extLst>
          </p:cNvPr>
          <p:cNvSpPr/>
          <p:nvPr/>
        </p:nvSpPr>
        <p:spPr>
          <a:xfrm>
            <a:off x="0" y="-1"/>
            <a:ext cx="18288001" cy="10287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374E0A4-0B3B-D567-7B5B-ED9D99D86F08}"/>
              </a:ext>
            </a:extLst>
          </p:cNvPr>
          <p:cNvSpPr/>
          <p:nvPr/>
        </p:nvSpPr>
        <p:spPr>
          <a:xfrm>
            <a:off x="334135" y="297245"/>
            <a:ext cx="17603925" cy="9690103"/>
          </a:xfrm>
          <a:prstGeom prst="rect">
            <a:avLst/>
          </a:prstGeom>
          <a:solidFill>
            <a:srgbClr val="1A202C"/>
          </a:solidFill>
          <a:ln>
            <a:noFill/>
          </a:ln>
        </p:spPr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550F701C-3E0F-AD6A-D8B4-D421C2768C0B}"/>
              </a:ext>
            </a:extLst>
          </p:cNvPr>
          <p:cNvSpPr txBox="1"/>
          <p:nvPr/>
        </p:nvSpPr>
        <p:spPr>
          <a:xfrm>
            <a:off x="2232712" y="2173853"/>
            <a:ext cx="5867619" cy="11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개요</a:t>
            </a:r>
            <a:endParaRPr lang="en-US" sz="2700" b="1" spc="-225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700" b="1" spc="-225" dirty="0">
              <a:solidFill>
                <a:srgbClr val="FFFFFF"/>
              </a:solidFill>
              <a:latin typeface="Calibri (MS) Bold"/>
              <a:ea typeface="맑은 고딕"/>
              <a:cs typeface="Calibri (MS) Bold"/>
            </a:endParaRPr>
          </a:p>
          <a:p>
            <a:pPr>
              <a:lnSpc>
                <a:spcPts val="3240"/>
              </a:lnSpc>
            </a:pPr>
            <a:r>
              <a:rPr lang="ko-KR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비회원이 개인정보를 입력하여 회원이 될 </a:t>
            </a:r>
            <a:r>
              <a:rPr lang="ko-KR" altLang="en-US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수 </a:t>
            </a:r>
            <a:r>
              <a:rPr lang="ko-KR" altLang="en-US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있게 하는</a:t>
            </a:r>
            <a:r>
              <a:rPr lang="ko-KR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 작업</a:t>
            </a:r>
            <a:endParaRPr lang="ko-KR" sz="2000">
              <a:solidFill>
                <a:srgbClr val="FFFFFF"/>
              </a:solidFill>
              <a:ea typeface="맑은 고딕"/>
              <a:cs typeface="Calibri"/>
            </a:endParaRP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61116DD3-92E3-8AA6-D12E-E3070496CA4E}"/>
              </a:ext>
            </a:extLst>
          </p:cNvPr>
          <p:cNvSpPr txBox="1"/>
          <p:nvPr/>
        </p:nvSpPr>
        <p:spPr>
          <a:xfrm>
            <a:off x="1350194" y="522275"/>
            <a:ext cx="10264758" cy="119802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0. </a:t>
            </a:r>
            <a:r>
              <a:rPr lang="ko-KR" altLang="en-US" sz="40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유스케이스</a:t>
            </a: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 명세서 _ 회원가입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51F63715-8A47-B225-C80A-78B822FE413E}"/>
              </a:ext>
            </a:extLst>
          </p:cNvPr>
          <p:cNvSpPr txBox="1"/>
          <p:nvPr/>
        </p:nvSpPr>
        <p:spPr>
          <a:xfrm>
            <a:off x="2232711" y="3901644"/>
            <a:ext cx="8818153" cy="5647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ko-KR" alt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기본흐름</a:t>
            </a:r>
            <a:endParaRPr lang="en-US" altLang="ko-KR" sz="2700" b="1" spc="-225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700" b="1" spc="-225" dirty="0">
              <a:solidFill>
                <a:srgbClr val="FFFFFF"/>
              </a:solidFill>
              <a:latin typeface="맑은 고딕"/>
              <a:ea typeface="맑은 고딕"/>
              <a:cs typeface="Calibri (MS) Bold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1)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 </a:t>
            </a:r>
            <a:r>
              <a:rPr 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비회원이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이름과 전화번호를 </a:t>
            </a:r>
            <a:r>
              <a:rPr 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입력하여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회원가입상태인지 확인한다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2)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  비회원이 회원 가입을 요청한다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3)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  비회원이 회원 약관을 보여준다</a:t>
            </a:r>
            <a:endParaRPr lang="ko-KR" altLang="en-US" sz="2000" dirty="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4)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  비회원이 회원 약관에 동의한다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5)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  비회원이 회원 정보 입력항목을 보여준다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6)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  비회원이 회원 정보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,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항목을 입력하고 등록을 요청한다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7)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 시스템이 입력된 정보를 확인한다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8)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 시스템이 회원 정보를</a:t>
            </a:r>
            <a:r>
              <a:rPr 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저장</a:t>
            </a:r>
            <a:r>
              <a:rPr 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,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등록한다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)</a:t>
            </a:r>
            <a:endParaRPr lang="ko-KR" altLang="en-US" sz="2000">
              <a:solidFill>
                <a:schemeClr val="bg1"/>
              </a:solidFill>
              <a:latin typeface="맑은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96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AE6F6-E2EA-3817-7A07-CE38AAC1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513259-E9FF-E11E-D3D8-DDA5D93C4C2C}"/>
              </a:ext>
            </a:extLst>
          </p:cNvPr>
          <p:cNvSpPr/>
          <p:nvPr/>
        </p:nvSpPr>
        <p:spPr>
          <a:xfrm>
            <a:off x="0" y="-1"/>
            <a:ext cx="18288001" cy="10287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9E335AC-CD87-EAB1-4F7F-BBE28942D21B}"/>
              </a:ext>
            </a:extLst>
          </p:cNvPr>
          <p:cNvSpPr/>
          <p:nvPr/>
        </p:nvSpPr>
        <p:spPr>
          <a:xfrm>
            <a:off x="334135" y="297245"/>
            <a:ext cx="17603925" cy="9690103"/>
          </a:xfrm>
          <a:prstGeom prst="rect">
            <a:avLst/>
          </a:prstGeom>
          <a:solidFill>
            <a:srgbClr val="1A202C"/>
          </a:solidFill>
          <a:ln>
            <a:noFill/>
          </a:ln>
        </p:spPr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2E8A881F-C832-8545-FEE5-87B081BE2D8A}"/>
              </a:ext>
            </a:extLst>
          </p:cNvPr>
          <p:cNvSpPr txBox="1"/>
          <p:nvPr/>
        </p:nvSpPr>
        <p:spPr>
          <a:xfrm>
            <a:off x="2232712" y="2173853"/>
            <a:ext cx="5867619" cy="11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</a:t>
            </a:r>
            <a:r>
              <a:rPr lang="ko-KR" alt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액터</a:t>
            </a:r>
            <a:endParaRPr 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700" b="1" spc="-225" dirty="0">
              <a:solidFill>
                <a:srgbClr val="FFFFFF"/>
              </a:solidFill>
              <a:latin typeface="Calibri (MS) Bold"/>
              <a:ea typeface="맑은 고딕"/>
              <a:cs typeface="Calibri (MS) Bold"/>
            </a:endParaRPr>
          </a:p>
          <a:p>
            <a:pPr>
              <a:lnSpc>
                <a:spcPts val="3240"/>
              </a:lnSpc>
            </a:pPr>
            <a:r>
              <a:rPr lang="ko-KR" altLang="en-US" sz="2000" spc="-225" dirty="0">
                <a:solidFill>
                  <a:srgbClr val="FFFFFF"/>
                </a:solidFill>
                <a:latin typeface="Helvetica"/>
                <a:ea typeface="맑은 고딕"/>
                <a:cs typeface="Helvetica"/>
              </a:rPr>
              <a:t>비회원</a:t>
            </a:r>
            <a:endParaRPr lang="ko-KR" sz="2000" spc="-225" dirty="0">
              <a:solidFill>
                <a:srgbClr val="FFFFFF"/>
              </a:solidFill>
              <a:latin typeface="Helvetica"/>
              <a:ea typeface="맑은 고딕"/>
              <a:cs typeface="Helvetica"/>
            </a:endParaRP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6A3BE8AF-280E-6D8C-35AE-6381C4D104BB}"/>
              </a:ext>
            </a:extLst>
          </p:cNvPr>
          <p:cNvSpPr txBox="1"/>
          <p:nvPr/>
        </p:nvSpPr>
        <p:spPr>
          <a:xfrm>
            <a:off x="1350194" y="522275"/>
            <a:ext cx="10264758" cy="119802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0. </a:t>
            </a:r>
            <a:r>
              <a:rPr lang="ko-KR" altLang="en-US" sz="40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유스케이스</a:t>
            </a: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 명세서 _ 회원가입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B0D233CC-7ECA-C259-6EAE-7F997D555442}"/>
              </a:ext>
            </a:extLst>
          </p:cNvPr>
          <p:cNvSpPr txBox="1"/>
          <p:nvPr/>
        </p:nvSpPr>
        <p:spPr>
          <a:xfrm>
            <a:off x="2232711" y="5773799"/>
            <a:ext cx="8818153" cy="1338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ko-KR" altLang="en-US" sz="2700" b="1" spc="-225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사후처리</a:t>
            </a:r>
            <a:endParaRPr lang="ko-KR" altLang="en-US" sz="2700" b="1" spc="-225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700" b="1" spc="-225" dirty="0">
              <a:solidFill>
                <a:schemeClr val="bg1"/>
              </a:solidFill>
              <a:latin typeface="Calibri (MS) Bold"/>
              <a:ea typeface="맑은 고딕"/>
              <a:cs typeface="Calibri (MS) Bold"/>
            </a:endParaRPr>
          </a:p>
          <a:p>
            <a:pPr>
              <a:lnSpc>
                <a:spcPct val="200000"/>
              </a:lnSpc>
            </a:pPr>
            <a:r>
              <a:rPr lang="en-US" sz="2000" spc="-225" err="1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시스템은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회원가입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메세지와</a:t>
            </a:r>
            <a:r>
              <a:rPr 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err="1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메인페이지로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이동이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되는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확인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버튼을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보여준다</a:t>
            </a:r>
            <a:r>
              <a:rPr lang="en-US" sz="2000" spc="-225" dirty="0">
                <a:solidFill>
                  <a:schemeClr val="bg1"/>
                </a:solidFill>
                <a:latin typeface="맑은고딕"/>
                <a:ea typeface="맑은 고딕"/>
                <a:cs typeface="Helvetica"/>
              </a:rPr>
              <a:t>.</a:t>
            </a:r>
            <a:endParaRPr lang="ko-KR" sz="2000" dirty="0">
              <a:solidFill>
                <a:schemeClr val="bg1"/>
              </a:solidFill>
              <a:latin typeface="맑은고딕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FA2933E8-DE13-D2B0-365F-752DCB3C7B8F}"/>
              </a:ext>
            </a:extLst>
          </p:cNvPr>
          <p:cNvSpPr txBox="1"/>
          <p:nvPr/>
        </p:nvSpPr>
        <p:spPr>
          <a:xfrm>
            <a:off x="2232712" y="3888353"/>
            <a:ext cx="7818601" cy="1792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사전 조건</a:t>
            </a:r>
            <a:endParaRPr lang="en-US" sz="2700" b="1" spc="-225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700" b="1" spc="-225" dirty="0">
              <a:solidFill>
                <a:srgbClr val="FFFFFF"/>
              </a:solidFill>
              <a:latin typeface="Calibri (MS) Bold"/>
              <a:ea typeface="맑은 고딕"/>
              <a:cs typeface="Calibri (MS) Bold"/>
            </a:endParaRPr>
          </a:p>
          <a:p>
            <a:r>
              <a:rPr lang="ko-KR" sz="2000" spc="-225" dirty="0">
                <a:solidFill>
                  <a:schemeClr val="bg1"/>
                </a:solidFill>
                <a:latin typeface="맑은고딕"/>
                <a:ea typeface="+mn-lt"/>
                <a:cs typeface="+mn-lt"/>
              </a:rPr>
              <a:t>회원이 아닌 사용자가 회원가입 버튼을 눌러 회원가입페이지로 이동한다</a:t>
            </a:r>
            <a:r>
              <a:rPr lang="en-US" altLang="ko-KR" sz="2000" spc="-225" dirty="0">
                <a:solidFill>
                  <a:schemeClr val="bg1"/>
                </a:solidFill>
                <a:latin typeface="맑은고딕"/>
                <a:ea typeface="+mn-lt"/>
                <a:cs typeface="+mn-lt"/>
              </a:rPr>
              <a:t>.</a:t>
            </a:r>
            <a:endParaRPr lang="ko-KR" altLang="en-US" sz="2000" spc="-225" dirty="0">
              <a:solidFill>
                <a:schemeClr val="bg1"/>
              </a:solidFill>
              <a:latin typeface="맑은고딕"/>
              <a:ea typeface="+mn-lt"/>
              <a:cs typeface="+mn-lt"/>
            </a:endParaRPr>
          </a:p>
          <a:p>
            <a:endParaRPr lang="en-US" altLang="ko-KR" sz="2000" spc="-225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240"/>
              </a:lnSpc>
            </a:pPr>
            <a:endParaRPr lang="ko-KR" altLang="en-US" sz="2000" spc="-225" dirty="0">
              <a:solidFill>
                <a:srgbClr val="FFFFFF"/>
              </a:solidFill>
              <a:latin typeface="Helvetica"/>
              <a:ea typeface="맑은 고딕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614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FEAD4-6D1A-C220-7F1D-BBE95061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9B0B3-7A5C-2D9D-51C8-968C6322CE09}"/>
              </a:ext>
            </a:extLst>
          </p:cNvPr>
          <p:cNvSpPr/>
          <p:nvPr/>
        </p:nvSpPr>
        <p:spPr>
          <a:xfrm>
            <a:off x="-1" y="-2"/>
            <a:ext cx="18288001" cy="10287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4D60BC6-1AFD-8D9E-4FB7-B541CCFFBC41}"/>
              </a:ext>
            </a:extLst>
          </p:cNvPr>
          <p:cNvSpPr/>
          <p:nvPr/>
        </p:nvSpPr>
        <p:spPr>
          <a:xfrm>
            <a:off x="343988" y="304119"/>
            <a:ext cx="17603925" cy="9690103"/>
          </a:xfrm>
          <a:prstGeom prst="rect">
            <a:avLst/>
          </a:prstGeom>
          <a:solidFill>
            <a:srgbClr val="1A202C"/>
          </a:solidFill>
          <a:ln>
            <a:noFill/>
          </a:ln>
        </p:spPr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A699FD52-31ED-EB65-F3B1-D3A9C83EF587}"/>
              </a:ext>
            </a:extLst>
          </p:cNvPr>
          <p:cNvSpPr txBox="1"/>
          <p:nvPr/>
        </p:nvSpPr>
        <p:spPr>
          <a:xfrm>
            <a:off x="1350194" y="522275"/>
            <a:ext cx="10264758" cy="119802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0. </a:t>
            </a:r>
            <a:r>
              <a:rPr lang="ko-KR" altLang="en-US" sz="40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유스케이스</a:t>
            </a:r>
            <a:r>
              <a:rPr lang="ko-KR" altLang="en-US" sz="4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 명세서 _ 회원가입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58E4218E-5C3C-1BEE-AAB2-4F4E437DEF70}"/>
              </a:ext>
            </a:extLst>
          </p:cNvPr>
          <p:cNvSpPr txBox="1"/>
          <p:nvPr/>
        </p:nvSpPr>
        <p:spPr>
          <a:xfrm>
            <a:off x="2203151" y="2140167"/>
            <a:ext cx="12907334" cy="45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ko-KR" altLang="en-US" sz="2700" b="1" spc="-225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예외흐름</a:t>
            </a:r>
            <a:endParaRPr lang="en-US" altLang="ko-KR" sz="2700" b="1" spc="-225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  <a:p>
            <a:pPr>
              <a:lnSpc>
                <a:spcPts val="3240"/>
              </a:lnSpc>
            </a:pPr>
            <a:endParaRPr lang="ko-KR" altLang="en-US" sz="2000" b="1" spc="-225" dirty="0">
              <a:solidFill>
                <a:schemeClr val="bg1"/>
              </a:solidFill>
              <a:latin typeface="맑은 고딕"/>
              <a:ea typeface="맑은 고딕"/>
              <a:cs typeface="Calibri (MS) Bold"/>
            </a:endParaRPr>
          </a:p>
          <a:p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1-a ) 이미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가입된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회원인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시스템이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"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이미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가입된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회원입니다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"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메세지를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화면에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출력한다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br>
              <a:rPr lang="en-US" dirty="0"/>
            </a:br>
            <a:endParaRPr lang="en-US" altLang="ko-KR" sz="2000">
              <a:solidFill>
                <a:schemeClr val="bg1"/>
              </a:solidFill>
              <a:ea typeface="맑은 고딕"/>
              <a:cs typeface="Calibri"/>
            </a:endParaRPr>
          </a:p>
          <a:p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4-a )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필수회원약관항목에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동의를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하지않은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아무런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동작도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발생하지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않는다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br>
              <a:rPr lang="en-US" dirty="0"/>
            </a:br>
            <a:endParaRPr lang="en-US" altLang="ko-KR" sz="2000">
              <a:solidFill>
                <a:schemeClr val="bg1"/>
              </a:solidFill>
              <a:ea typeface="맑은 고딕"/>
              <a:cs typeface="Calibri"/>
            </a:endParaRPr>
          </a:p>
          <a:p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6-a) 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아이디가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중복인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시스템이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"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아이디가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중복됬습니다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"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메세지를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화면에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출력한다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br>
              <a:rPr lang="en-US" dirty="0"/>
            </a:br>
            <a:endParaRPr lang="en-US" altLang="ko-KR" sz="2000">
              <a:solidFill>
                <a:schemeClr val="bg1"/>
              </a:solidFill>
              <a:ea typeface="맑은 고딕"/>
              <a:cs typeface="Calibri"/>
            </a:endParaRPr>
          </a:p>
          <a:p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6-b )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비밀번호유형에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맞지않는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비밀번호를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등록요청할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시스템이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"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비밀번호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형식이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맞지않습니다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"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메세지를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화면에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출력한다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br>
              <a:rPr lang="en-US" dirty="0"/>
            </a:b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6-c )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비밀번호중복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항목에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비밀번호항목과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같은내용이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아닐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해당위치로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화면이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이동되고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빨간외곽선효과로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하이라이트한다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br>
              <a:rPr lang="en-US" altLang="ko-KR" dirty="0"/>
            </a:br>
            <a:endParaRPr lang="en-US" altLang="ko-KR" sz="2000">
              <a:solidFill>
                <a:schemeClr val="bg1"/>
              </a:solidFill>
              <a:ea typeface="맑은 고딕"/>
              <a:cs typeface="Calibri"/>
            </a:endParaRPr>
          </a:p>
          <a:p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6-d )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이메일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형식에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맞지않은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이메일을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입력한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경우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시스템이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"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이메일이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형식에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 err="1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맞지않습니다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"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메세지를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화면에</a:t>
            </a:r>
            <a:r>
              <a:rPr lang="en-US" altLang="ko-KR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출력한다</a:t>
            </a:r>
            <a:r>
              <a:rPr lang="en-US" sz="2000" spc="-225" dirty="0">
                <a:solidFill>
                  <a:schemeClr val="bg1"/>
                </a:solidFill>
                <a:latin typeface="Helvetica"/>
                <a:ea typeface="맑은 고딕"/>
                <a:cs typeface="Helvetica"/>
              </a:rPr>
              <a:t>)</a:t>
            </a: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altLang="ko-KR" sz="2000" spc="-225" dirty="0">
              <a:solidFill>
                <a:schemeClr val="bg1"/>
              </a:solidFill>
              <a:latin typeface="맑은고딕"/>
              <a:ea typeface="맑은 고딕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4448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ppt 양식.pptx</dc:title>
  <cp:revision>442</cp:revision>
  <dcterms:created xsi:type="dcterms:W3CDTF">2006-08-16T00:00:00Z</dcterms:created>
  <dcterms:modified xsi:type="dcterms:W3CDTF">2025-07-10T13:50:45Z</dcterms:modified>
  <dc:identifier>DAGsw_Q_qOg</dc:identifier>
</cp:coreProperties>
</file>